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304" r:id="rId3"/>
    <p:sldId id="305" r:id="rId4"/>
    <p:sldId id="303" r:id="rId5"/>
    <p:sldId id="318" r:id="rId6"/>
    <p:sldId id="319" r:id="rId7"/>
    <p:sldId id="299" r:id="rId8"/>
    <p:sldId id="306" r:id="rId9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clrMru>
    <a:srgbClr val="003366"/>
    <a:srgbClr val="3366CC"/>
    <a:srgbClr val="000000"/>
    <a:srgbClr val="808080"/>
    <a:srgbClr val="FCFCFC"/>
    <a:srgbClr val="E8E8E8"/>
    <a:srgbClr val="33CC33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90" d="100"/>
          <a:sy n="90" d="100"/>
        </p:scale>
        <p:origin x="-48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B552751-E43C-4258-9FD9-89821CE80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0B17037-08C9-48DC-BA06-8C8D1F5D9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0301D01-1793-4E30-8874-B9754BF4B391}" type="slidenum">
              <a:rPr lang="en-US" altLang="ru-RU" smtClean="0"/>
              <a:pPr eaLnBrk="1" hangingPunct="1">
                <a:defRPr/>
              </a:pPr>
              <a:t>1</a:t>
            </a:fld>
            <a:endParaRPr lang="en-US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extLst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2E022C9E-DC8D-48F7-A8E2-E4A7642969D6}" type="slidenum">
              <a:rPr lang="en-US" altLang="ru-RU" sz="1200" smtClean="0">
                <a:cs typeface="+mn-cs"/>
              </a:rPr>
              <a:pPr algn="r" eaLnBrk="1" hangingPunct="1">
                <a:defRPr/>
              </a:pPr>
              <a:t>2</a:t>
            </a:fld>
            <a:endParaRPr lang="en-US" altLang="ru-RU" sz="120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extLst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8F585042-1EA3-43D6-B5AD-E247570CE6ED}" type="slidenum">
              <a:rPr lang="en-US" altLang="ru-RU" sz="1200" smtClean="0">
                <a:cs typeface="+mn-cs"/>
              </a:rPr>
              <a:pPr algn="r" eaLnBrk="1" hangingPunct="1">
                <a:defRPr/>
              </a:pPr>
              <a:t>3</a:t>
            </a:fld>
            <a:endParaRPr lang="en-US" altLang="ru-RU" sz="120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extLst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5E7C8761-CEAE-464C-9F1B-A47A162D1F9C}" type="slidenum">
              <a:rPr lang="en-US" altLang="ru-RU" sz="1200" smtClean="0">
                <a:cs typeface="+mn-cs"/>
              </a:rPr>
              <a:pPr algn="r" eaLnBrk="1" hangingPunct="1">
                <a:defRPr/>
              </a:pPr>
              <a:t>4</a:t>
            </a:fld>
            <a:endParaRPr lang="en-US" altLang="ru-RU" sz="120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extLst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F5F86AA1-EF31-4BD1-96D5-89926380EB33}" type="slidenum">
              <a:rPr lang="en-US" altLang="ru-RU" sz="1200" smtClean="0">
                <a:cs typeface="+mn-cs"/>
              </a:rPr>
              <a:pPr algn="r" eaLnBrk="1" hangingPunct="1">
                <a:defRPr/>
              </a:pPr>
              <a:t>5</a:t>
            </a:fld>
            <a:endParaRPr lang="en-US" altLang="ru-RU" sz="120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extLst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CD299DC8-8A29-4C40-BCAA-616F86A3B335}" type="slidenum">
              <a:rPr lang="en-US" altLang="ru-RU" sz="1200" smtClean="0">
                <a:cs typeface="+mn-cs"/>
              </a:rPr>
              <a:pPr algn="r" eaLnBrk="1" hangingPunct="1">
                <a:defRPr/>
              </a:pPr>
              <a:t>6</a:t>
            </a:fld>
            <a:endParaRPr lang="en-US" altLang="ru-RU" sz="120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54B28B1-F30C-437B-8B1D-373FFEC56649}" type="slidenum">
              <a:rPr lang="en-US" altLang="ru-RU" smtClean="0"/>
              <a:pPr eaLnBrk="1" hangingPunct="1">
                <a:defRPr/>
              </a:pPr>
              <a:t>7</a:t>
            </a:fld>
            <a:endParaRPr lang="en-US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extLst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F7A04468-2420-4DEB-89C7-97870D72E862}" type="slidenum">
              <a:rPr lang="en-US" altLang="ru-RU" sz="1200" smtClean="0">
                <a:cs typeface="+mn-cs"/>
              </a:rPr>
              <a:pPr algn="r" eaLnBrk="1" hangingPunct="1">
                <a:defRPr/>
              </a:pPr>
              <a:t>8</a:t>
            </a:fld>
            <a:endParaRPr lang="en-US" altLang="ru-RU" sz="1200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gray">
          <a:xfrm>
            <a:off x="-1588" y="5881688"/>
            <a:ext cx="2917826" cy="977900"/>
          </a:xfrm>
          <a:custGeom>
            <a:avLst/>
            <a:gdLst>
              <a:gd name="T0" fmla="*/ 0 w 1838"/>
              <a:gd name="T1" fmla="*/ 2147483647 h 618"/>
              <a:gd name="T2" fmla="*/ 2147483647 w 1838"/>
              <a:gd name="T3" fmla="*/ 0 h 618"/>
              <a:gd name="T4" fmla="*/ 2147483647 w 1838"/>
              <a:gd name="T5" fmla="*/ 2147483647 h 618"/>
              <a:gd name="T6" fmla="*/ 0 w 1838"/>
              <a:gd name="T7" fmla="*/ 2147483647 h 618"/>
              <a:gd name="T8" fmla="*/ 0 w 1838"/>
              <a:gd name="T9" fmla="*/ 2147483647 h 6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38" h="618">
                <a:moveTo>
                  <a:pt x="0" y="74"/>
                </a:moveTo>
                <a:cubicBezTo>
                  <a:pt x="879" y="269"/>
                  <a:pt x="1589" y="0"/>
                  <a:pt x="1589" y="0"/>
                </a:cubicBezTo>
                <a:cubicBezTo>
                  <a:pt x="1652" y="335"/>
                  <a:pt x="1838" y="618"/>
                  <a:pt x="1838" y="618"/>
                </a:cubicBezTo>
                <a:lnTo>
                  <a:pt x="0" y="618"/>
                </a:lnTo>
                <a:cubicBezTo>
                  <a:pt x="0" y="618"/>
                  <a:pt x="0" y="346"/>
                  <a:pt x="0" y="74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Freeform 8"/>
          <p:cNvSpPr>
            <a:spLocks/>
          </p:cNvSpPr>
          <p:nvPr/>
        </p:nvSpPr>
        <p:spPr bwMode="gray">
          <a:xfrm>
            <a:off x="2559050" y="4684713"/>
            <a:ext cx="6596063" cy="2239962"/>
          </a:xfrm>
          <a:custGeom>
            <a:avLst/>
            <a:gdLst>
              <a:gd name="T0" fmla="*/ 2147483647 w 4171"/>
              <a:gd name="T1" fmla="*/ 0 h 1416"/>
              <a:gd name="T2" fmla="*/ 0 w 4171"/>
              <a:gd name="T3" fmla="*/ 2147483647 h 1416"/>
              <a:gd name="T4" fmla="*/ 2147483647 w 4171"/>
              <a:gd name="T5" fmla="*/ 2147483647 h 1416"/>
              <a:gd name="T6" fmla="*/ 2147483647 w 4171"/>
              <a:gd name="T7" fmla="*/ 2147483647 h 1416"/>
              <a:gd name="T8" fmla="*/ 2147483647 w 4171"/>
              <a:gd name="T9" fmla="*/ 2147483647 h 1416"/>
              <a:gd name="T10" fmla="*/ 2147483647 w 4171"/>
              <a:gd name="T11" fmla="*/ 0 h 14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71" h="1416">
                <a:moveTo>
                  <a:pt x="1114" y="0"/>
                </a:moveTo>
                <a:cubicBezTo>
                  <a:pt x="1114" y="0"/>
                  <a:pt x="557" y="377"/>
                  <a:pt x="0" y="754"/>
                </a:cubicBezTo>
                <a:cubicBezTo>
                  <a:pt x="180" y="1190"/>
                  <a:pt x="406" y="1375"/>
                  <a:pt x="406" y="1375"/>
                </a:cubicBezTo>
                <a:cubicBezTo>
                  <a:pt x="2288" y="1375"/>
                  <a:pt x="4171" y="1375"/>
                  <a:pt x="4171" y="1375"/>
                </a:cubicBezTo>
                <a:lnTo>
                  <a:pt x="4171" y="468"/>
                </a:lnTo>
                <a:cubicBezTo>
                  <a:pt x="4171" y="468"/>
                  <a:pt x="2546" y="1416"/>
                  <a:pt x="1114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9"/>
          <p:cNvSpPr>
            <a:spLocks/>
          </p:cNvSpPr>
          <p:nvPr/>
        </p:nvSpPr>
        <p:spPr bwMode="gray">
          <a:xfrm>
            <a:off x="4356100" y="641350"/>
            <a:ext cx="4787900" cy="5997575"/>
          </a:xfrm>
          <a:custGeom>
            <a:avLst/>
            <a:gdLst>
              <a:gd name="T0" fmla="*/ 2147483647 w 3016"/>
              <a:gd name="T1" fmla="*/ 2147483647 h 3791"/>
              <a:gd name="T2" fmla="*/ 0 w 3016"/>
              <a:gd name="T3" fmla="*/ 2147483647 h 3791"/>
              <a:gd name="T4" fmla="*/ 2147483647 w 3016"/>
              <a:gd name="T5" fmla="*/ 2147483647 h 3791"/>
              <a:gd name="T6" fmla="*/ 2147483647 w 3016"/>
              <a:gd name="T7" fmla="*/ 2147483647 h 3791"/>
              <a:gd name="T8" fmla="*/ 2147483647 w 3016"/>
              <a:gd name="T9" fmla="*/ 0 h 3791"/>
              <a:gd name="T10" fmla="*/ 2147483647 w 3016"/>
              <a:gd name="T11" fmla="*/ 2147483647 h 37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016" h="3791">
                <a:moveTo>
                  <a:pt x="548" y="1300"/>
                </a:moveTo>
                <a:cubicBezTo>
                  <a:pt x="274" y="1912"/>
                  <a:pt x="0" y="2525"/>
                  <a:pt x="0" y="2525"/>
                </a:cubicBezTo>
                <a:cubicBezTo>
                  <a:pt x="1458" y="3791"/>
                  <a:pt x="3016" y="2752"/>
                  <a:pt x="3016" y="2752"/>
                </a:cubicBezTo>
                <a:cubicBezTo>
                  <a:pt x="3016" y="2752"/>
                  <a:pt x="3016" y="1708"/>
                  <a:pt x="3016" y="665"/>
                </a:cubicBezTo>
                <a:cubicBezTo>
                  <a:pt x="2528" y="170"/>
                  <a:pt x="1944" y="0"/>
                  <a:pt x="1944" y="0"/>
                </a:cubicBezTo>
                <a:cubicBezTo>
                  <a:pt x="1944" y="0"/>
                  <a:pt x="1639" y="839"/>
                  <a:pt x="548" y="130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10"/>
          <p:cNvSpPr>
            <a:spLocks/>
          </p:cNvSpPr>
          <p:nvPr/>
        </p:nvSpPr>
        <p:spPr bwMode="gray">
          <a:xfrm>
            <a:off x="4719638" y="1588"/>
            <a:ext cx="2508250" cy="2601912"/>
          </a:xfrm>
          <a:custGeom>
            <a:avLst/>
            <a:gdLst>
              <a:gd name="T0" fmla="*/ 0 w 1569"/>
              <a:gd name="T1" fmla="*/ 0 h 1645"/>
              <a:gd name="T2" fmla="*/ 2147483647 w 1569"/>
              <a:gd name="T3" fmla="*/ 2147483647 h 1645"/>
              <a:gd name="T4" fmla="*/ 2147483647 w 1569"/>
              <a:gd name="T5" fmla="*/ 0 h 1645"/>
              <a:gd name="T6" fmla="*/ 0 w 1569"/>
              <a:gd name="T7" fmla="*/ 0 h 16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69" h="1645">
                <a:moveTo>
                  <a:pt x="0" y="0"/>
                </a:moveTo>
                <a:lnTo>
                  <a:pt x="335" y="1645"/>
                </a:lnTo>
                <a:cubicBezTo>
                  <a:pt x="335" y="1645"/>
                  <a:pt x="1394" y="1086"/>
                  <a:pt x="1569" y="0"/>
                </a:cubicBezTo>
                <a:cubicBezTo>
                  <a:pt x="784" y="0"/>
                  <a:pt x="0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11"/>
          <p:cNvSpPr>
            <a:spLocks/>
          </p:cNvSpPr>
          <p:nvPr/>
        </p:nvSpPr>
        <p:spPr bwMode="gray">
          <a:xfrm>
            <a:off x="0" y="5889625"/>
            <a:ext cx="2935288" cy="977900"/>
          </a:xfrm>
          <a:custGeom>
            <a:avLst/>
            <a:gdLst>
              <a:gd name="T0" fmla="*/ 0 w 1838"/>
              <a:gd name="T1" fmla="*/ 2147483647 h 618"/>
              <a:gd name="T2" fmla="*/ 2147483647 w 1838"/>
              <a:gd name="T3" fmla="*/ 0 h 618"/>
              <a:gd name="T4" fmla="*/ 2147483647 w 1838"/>
              <a:gd name="T5" fmla="*/ 2147483647 h 618"/>
              <a:gd name="T6" fmla="*/ 0 w 1838"/>
              <a:gd name="T7" fmla="*/ 2147483647 h 618"/>
              <a:gd name="T8" fmla="*/ 0 w 1838"/>
              <a:gd name="T9" fmla="*/ 2147483647 h 6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38" h="618">
                <a:moveTo>
                  <a:pt x="0" y="74"/>
                </a:moveTo>
                <a:cubicBezTo>
                  <a:pt x="879" y="269"/>
                  <a:pt x="1589" y="0"/>
                  <a:pt x="1589" y="0"/>
                </a:cubicBezTo>
                <a:cubicBezTo>
                  <a:pt x="1652" y="335"/>
                  <a:pt x="1838" y="618"/>
                  <a:pt x="1838" y="618"/>
                </a:cubicBezTo>
                <a:lnTo>
                  <a:pt x="0" y="618"/>
                </a:lnTo>
                <a:cubicBezTo>
                  <a:pt x="0" y="618"/>
                  <a:pt x="0" y="346"/>
                  <a:pt x="0" y="74"/>
                </a:cubicBez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Freeform 12"/>
          <p:cNvSpPr>
            <a:spLocks/>
          </p:cNvSpPr>
          <p:nvPr/>
        </p:nvSpPr>
        <p:spPr bwMode="gray">
          <a:xfrm>
            <a:off x="2541588" y="4673600"/>
            <a:ext cx="6596062" cy="2239963"/>
          </a:xfrm>
          <a:custGeom>
            <a:avLst/>
            <a:gdLst>
              <a:gd name="T0" fmla="*/ 2147483647 w 4171"/>
              <a:gd name="T1" fmla="*/ 0 h 1416"/>
              <a:gd name="T2" fmla="*/ 0 w 4171"/>
              <a:gd name="T3" fmla="*/ 2147483647 h 1416"/>
              <a:gd name="T4" fmla="*/ 2147483647 w 4171"/>
              <a:gd name="T5" fmla="*/ 2147483647 h 1416"/>
              <a:gd name="T6" fmla="*/ 2147483647 w 4171"/>
              <a:gd name="T7" fmla="*/ 2147483647 h 1416"/>
              <a:gd name="T8" fmla="*/ 2147483647 w 4171"/>
              <a:gd name="T9" fmla="*/ 2147483647 h 1416"/>
              <a:gd name="T10" fmla="*/ 2147483647 w 4171"/>
              <a:gd name="T11" fmla="*/ 0 h 14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71" h="1416">
                <a:moveTo>
                  <a:pt x="1114" y="0"/>
                </a:moveTo>
                <a:cubicBezTo>
                  <a:pt x="1114" y="0"/>
                  <a:pt x="557" y="377"/>
                  <a:pt x="0" y="754"/>
                </a:cubicBezTo>
                <a:cubicBezTo>
                  <a:pt x="180" y="1190"/>
                  <a:pt x="406" y="1375"/>
                  <a:pt x="406" y="1375"/>
                </a:cubicBezTo>
                <a:cubicBezTo>
                  <a:pt x="2288" y="1375"/>
                  <a:pt x="4171" y="1375"/>
                  <a:pt x="4171" y="1375"/>
                </a:cubicBezTo>
                <a:lnTo>
                  <a:pt x="4171" y="468"/>
                </a:lnTo>
                <a:cubicBezTo>
                  <a:pt x="4171" y="468"/>
                  <a:pt x="2546" y="1416"/>
                  <a:pt x="1114" y="0"/>
                </a:cubicBezTo>
                <a:close/>
              </a:path>
            </a:pathLst>
          </a:cu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Freeform 13"/>
          <p:cNvSpPr>
            <a:spLocks/>
          </p:cNvSpPr>
          <p:nvPr/>
        </p:nvSpPr>
        <p:spPr bwMode="gray">
          <a:xfrm>
            <a:off x="4348163" y="628650"/>
            <a:ext cx="4787900" cy="6008688"/>
          </a:xfrm>
          <a:custGeom>
            <a:avLst/>
            <a:gdLst>
              <a:gd name="T0" fmla="*/ 2147483647 w 3016"/>
              <a:gd name="T1" fmla="*/ 2147483647 h 3791"/>
              <a:gd name="T2" fmla="*/ 0 w 3016"/>
              <a:gd name="T3" fmla="*/ 2147483647 h 3791"/>
              <a:gd name="T4" fmla="*/ 2147483647 w 3016"/>
              <a:gd name="T5" fmla="*/ 2147483647 h 3791"/>
              <a:gd name="T6" fmla="*/ 2147483647 w 3016"/>
              <a:gd name="T7" fmla="*/ 2147483647 h 3791"/>
              <a:gd name="T8" fmla="*/ 2147483647 w 3016"/>
              <a:gd name="T9" fmla="*/ 0 h 3791"/>
              <a:gd name="T10" fmla="*/ 2147483647 w 3016"/>
              <a:gd name="T11" fmla="*/ 2147483647 h 37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016" h="3791">
                <a:moveTo>
                  <a:pt x="548" y="1300"/>
                </a:moveTo>
                <a:cubicBezTo>
                  <a:pt x="274" y="1912"/>
                  <a:pt x="0" y="2525"/>
                  <a:pt x="0" y="2525"/>
                </a:cubicBezTo>
                <a:cubicBezTo>
                  <a:pt x="1458" y="3791"/>
                  <a:pt x="3016" y="2752"/>
                  <a:pt x="3016" y="2752"/>
                </a:cubicBezTo>
                <a:cubicBezTo>
                  <a:pt x="3016" y="2752"/>
                  <a:pt x="3016" y="1708"/>
                  <a:pt x="3016" y="665"/>
                </a:cubicBezTo>
                <a:cubicBezTo>
                  <a:pt x="2528" y="170"/>
                  <a:pt x="1944" y="0"/>
                  <a:pt x="1944" y="0"/>
                </a:cubicBezTo>
                <a:cubicBezTo>
                  <a:pt x="1944" y="0"/>
                  <a:pt x="1639" y="839"/>
                  <a:pt x="548" y="1300"/>
                </a:cubicBezTo>
                <a:close/>
              </a:path>
            </a:pathLst>
          </a:cu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Freeform 14" descr="1"/>
          <p:cNvSpPr>
            <a:spLocks/>
          </p:cNvSpPr>
          <p:nvPr/>
        </p:nvSpPr>
        <p:spPr bwMode="gray">
          <a:xfrm>
            <a:off x="4694238" y="-1588"/>
            <a:ext cx="2543175" cy="2632076"/>
          </a:xfrm>
          <a:custGeom>
            <a:avLst/>
            <a:gdLst>
              <a:gd name="T0" fmla="*/ 0 w 1569"/>
              <a:gd name="T1" fmla="*/ 0 h 1645"/>
              <a:gd name="T2" fmla="*/ 2147483647 w 1569"/>
              <a:gd name="T3" fmla="*/ 2147483647 h 1645"/>
              <a:gd name="T4" fmla="*/ 2147483647 w 1569"/>
              <a:gd name="T5" fmla="*/ 0 h 1645"/>
              <a:gd name="T6" fmla="*/ 0 w 1569"/>
              <a:gd name="T7" fmla="*/ 0 h 16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69" h="1645">
                <a:moveTo>
                  <a:pt x="0" y="0"/>
                </a:moveTo>
                <a:lnTo>
                  <a:pt x="335" y="1645"/>
                </a:lnTo>
                <a:cubicBezTo>
                  <a:pt x="335" y="1645"/>
                  <a:pt x="1394" y="1086"/>
                  <a:pt x="1569" y="0"/>
                </a:cubicBezTo>
                <a:cubicBezTo>
                  <a:pt x="784" y="0"/>
                  <a:pt x="0" y="0"/>
                  <a:pt x="0" y="0"/>
                </a:cubicBezTo>
                <a:close/>
              </a:path>
            </a:pathLst>
          </a:cu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Freeform 15"/>
          <p:cNvSpPr>
            <a:spLocks/>
          </p:cNvSpPr>
          <p:nvPr/>
        </p:nvSpPr>
        <p:spPr bwMode="gray">
          <a:xfrm>
            <a:off x="-3175" y="1588"/>
            <a:ext cx="5857875" cy="6794500"/>
          </a:xfrm>
          <a:custGeom>
            <a:avLst/>
            <a:gdLst>
              <a:gd name="T0" fmla="*/ 0 w 3690"/>
              <a:gd name="T1" fmla="*/ 2147483647 h 4280"/>
              <a:gd name="T2" fmla="*/ 0 w 3690"/>
              <a:gd name="T3" fmla="*/ 2147483647 h 4280"/>
              <a:gd name="T4" fmla="*/ 2147483647 w 3690"/>
              <a:gd name="T5" fmla="*/ 0 h 4280"/>
              <a:gd name="T6" fmla="*/ 2147483647 w 3690"/>
              <a:gd name="T7" fmla="*/ 2147483647 h 4280"/>
              <a:gd name="T8" fmla="*/ 0 w 3690"/>
              <a:gd name="T9" fmla="*/ 2147483647 h 4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90" h="4280">
                <a:moveTo>
                  <a:pt x="0" y="3810"/>
                </a:moveTo>
                <a:lnTo>
                  <a:pt x="0" y="1"/>
                </a:lnTo>
                <a:lnTo>
                  <a:pt x="2974" y="0"/>
                </a:lnTo>
                <a:cubicBezTo>
                  <a:pt x="3284" y="452"/>
                  <a:pt x="3690" y="1776"/>
                  <a:pt x="2768" y="2926"/>
                </a:cubicBezTo>
                <a:cubicBezTo>
                  <a:pt x="1610" y="4280"/>
                  <a:pt x="0" y="3810"/>
                  <a:pt x="0" y="381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Freeform 16"/>
          <p:cNvSpPr>
            <a:spLocks/>
          </p:cNvSpPr>
          <p:nvPr/>
        </p:nvSpPr>
        <p:spPr bwMode="gray">
          <a:xfrm>
            <a:off x="-3175" y="1588"/>
            <a:ext cx="5943600" cy="6437312"/>
          </a:xfrm>
          <a:custGeom>
            <a:avLst/>
            <a:gdLst>
              <a:gd name="T0" fmla="*/ 0 w 3635"/>
              <a:gd name="T1" fmla="*/ 2147483647 h 4115"/>
              <a:gd name="T2" fmla="*/ 0 w 3635"/>
              <a:gd name="T3" fmla="*/ 0 h 4115"/>
              <a:gd name="T4" fmla="*/ 2147483647 w 3635"/>
              <a:gd name="T5" fmla="*/ 0 h 4115"/>
              <a:gd name="T6" fmla="*/ 2147483647 w 3635"/>
              <a:gd name="T7" fmla="*/ 2147483647 h 4115"/>
              <a:gd name="T8" fmla="*/ 0 w 3635"/>
              <a:gd name="T9" fmla="*/ 2147483647 h 4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35" h="4115">
                <a:moveTo>
                  <a:pt x="0" y="3765"/>
                </a:moveTo>
                <a:lnTo>
                  <a:pt x="0" y="0"/>
                </a:lnTo>
                <a:lnTo>
                  <a:pt x="2767" y="0"/>
                </a:lnTo>
                <a:cubicBezTo>
                  <a:pt x="2767" y="0"/>
                  <a:pt x="3635" y="1445"/>
                  <a:pt x="2567" y="2858"/>
                </a:cubicBezTo>
                <a:cubicBezTo>
                  <a:pt x="1523" y="4115"/>
                  <a:pt x="0" y="3765"/>
                  <a:pt x="0" y="3765"/>
                </a:cubicBezTo>
                <a:close/>
              </a:path>
            </a:pathLst>
          </a:custGeom>
          <a:gradFill rotWithShape="1">
            <a:gsLst>
              <a:gs pos="0">
                <a:srgbClr val="FFFDE9"/>
              </a:gs>
              <a:gs pos="100000">
                <a:srgbClr val="FDF58D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250825" y="9525"/>
            <a:ext cx="4176713" cy="5908675"/>
            <a:chOff x="158" y="6"/>
            <a:chExt cx="2631" cy="3722"/>
          </a:xfrm>
        </p:grpSpPr>
        <p:sp>
          <p:nvSpPr>
            <p:cNvPr id="15" name="Line 18"/>
            <p:cNvSpPr>
              <a:spLocks noChangeShapeType="1"/>
            </p:cNvSpPr>
            <p:nvPr/>
          </p:nvSpPr>
          <p:spPr bwMode="gray">
            <a:xfrm>
              <a:off x="158" y="6"/>
              <a:ext cx="0" cy="372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FFCC00">
                  <a:alpha val="64998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gray">
            <a:xfrm>
              <a:off x="815" y="6"/>
              <a:ext cx="0" cy="372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FFCC00">
                  <a:alpha val="64998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gray">
            <a:xfrm>
              <a:off x="1473" y="6"/>
              <a:ext cx="0" cy="358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FFCC00">
                  <a:alpha val="64998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gray">
            <a:xfrm>
              <a:off x="2131" y="6"/>
              <a:ext cx="0" cy="325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FFCC00">
                  <a:alpha val="64998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gray">
            <a:xfrm>
              <a:off x="2789" y="6"/>
              <a:ext cx="0" cy="2589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FFCC00">
                  <a:alpha val="64998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23"/>
          <p:cNvGrpSpPr>
            <a:grpSpLocks/>
          </p:cNvGrpSpPr>
          <p:nvPr/>
        </p:nvGrpSpPr>
        <p:grpSpPr bwMode="auto">
          <a:xfrm>
            <a:off x="6350" y="260350"/>
            <a:ext cx="5041900" cy="5329238"/>
            <a:chOff x="4" y="164"/>
            <a:chExt cx="3176" cy="3357"/>
          </a:xfrm>
        </p:grpSpPr>
        <p:sp>
          <p:nvSpPr>
            <p:cNvPr id="21" name="Line 24"/>
            <p:cNvSpPr>
              <a:spLocks noChangeShapeType="1"/>
            </p:cNvSpPr>
            <p:nvPr/>
          </p:nvSpPr>
          <p:spPr bwMode="gray">
            <a:xfrm rot="5400000">
              <a:off x="1466" y="-1298"/>
              <a:ext cx="0" cy="29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FFCC00">
                  <a:alpha val="64998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gray">
            <a:xfrm rot="5400000">
              <a:off x="1575" y="-736"/>
              <a:ext cx="0" cy="314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FFCC00">
                  <a:alpha val="64998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gray">
            <a:xfrm rot="5400000">
              <a:off x="1592" y="-82"/>
              <a:ext cx="0" cy="317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FFCC00">
                  <a:alpha val="64998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gray">
            <a:xfrm rot="5400000">
              <a:off x="1508" y="674"/>
              <a:ext cx="0" cy="300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FFCC00">
                  <a:alpha val="64998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gray">
            <a:xfrm rot="5400000">
              <a:off x="1306" y="1547"/>
              <a:ext cx="0" cy="2603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FFCC00">
                  <a:alpha val="64998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gray">
            <a:xfrm rot="5400000">
              <a:off x="838" y="2687"/>
              <a:ext cx="0" cy="1667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FFCC00">
                  <a:alpha val="64998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" name="Rectangle 30"/>
          <p:cNvSpPr>
            <a:spLocks noChangeArrowheads="1"/>
          </p:cNvSpPr>
          <p:nvPr/>
        </p:nvSpPr>
        <p:spPr bwMode="gray">
          <a:xfrm>
            <a:off x="2368550" y="288925"/>
            <a:ext cx="1012825" cy="1025525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gray">
          <a:xfrm>
            <a:off x="0" y="279400"/>
            <a:ext cx="250825" cy="1025525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gray">
          <a:xfrm>
            <a:off x="1331913" y="9525"/>
            <a:ext cx="1012825" cy="234950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31" name="Freeform 34"/>
          <p:cNvSpPr>
            <a:spLocks/>
          </p:cNvSpPr>
          <p:nvPr/>
        </p:nvSpPr>
        <p:spPr bwMode="gray">
          <a:xfrm>
            <a:off x="4452938" y="1347788"/>
            <a:ext cx="720725" cy="1047750"/>
          </a:xfrm>
          <a:custGeom>
            <a:avLst/>
            <a:gdLst>
              <a:gd name="T0" fmla="*/ 2147483647 w 454"/>
              <a:gd name="T1" fmla="*/ 0 h 680"/>
              <a:gd name="T2" fmla="*/ 0 w 454"/>
              <a:gd name="T3" fmla="*/ 0 h 680"/>
              <a:gd name="T4" fmla="*/ 0 w 454"/>
              <a:gd name="T5" fmla="*/ 2147483647 h 680"/>
              <a:gd name="T6" fmla="*/ 2147483647 w 454"/>
              <a:gd name="T7" fmla="*/ 2147483647 h 680"/>
              <a:gd name="T8" fmla="*/ 2147483647 w 454"/>
              <a:gd name="T9" fmla="*/ 2147483647 h 680"/>
              <a:gd name="T10" fmla="*/ 2147483647 w 454"/>
              <a:gd name="T11" fmla="*/ 0 h 6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4" h="680">
                <a:moveTo>
                  <a:pt x="363" y="0"/>
                </a:moveTo>
                <a:lnTo>
                  <a:pt x="0" y="0"/>
                </a:lnTo>
                <a:lnTo>
                  <a:pt x="0" y="680"/>
                </a:lnTo>
                <a:lnTo>
                  <a:pt x="409" y="680"/>
                </a:lnTo>
                <a:lnTo>
                  <a:pt x="454" y="317"/>
                </a:lnTo>
                <a:lnTo>
                  <a:pt x="363" y="0"/>
                </a:ln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" name="Freeform 35"/>
          <p:cNvSpPr>
            <a:spLocks/>
          </p:cNvSpPr>
          <p:nvPr/>
        </p:nvSpPr>
        <p:spPr bwMode="gray">
          <a:xfrm>
            <a:off x="2365375" y="4549775"/>
            <a:ext cx="1003300" cy="1023938"/>
          </a:xfrm>
          <a:custGeom>
            <a:avLst/>
            <a:gdLst>
              <a:gd name="T0" fmla="*/ 2147483647 w 680"/>
              <a:gd name="T1" fmla="*/ 0 h 681"/>
              <a:gd name="T2" fmla="*/ 0 w 680"/>
              <a:gd name="T3" fmla="*/ 0 h 681"/>
              <a:gd name="T4" fmla="*/ 0 w 680"/>
              <a:gd name="T5" fmla="*/ 2147483647 h 681"/>
              <a:gd name="T6" fmla="*/ 2147483647 w 680"/>
              <a:gd name="T7" fmla="*/ 2147483647 h 681"/>
              <a:gd name="T8" fmla="*/ 2147483647 w 680"/>
              <a:gd name="T9" fmla="*/ 2147483647 h 681"/>
              <a:gd name="T10" fmla="*/ 2147483647 w 680"/>
              <a:gd name="T11" fmla="*/ 0 h 681"/>
              <a:gd name="T12" fmla="*/ 2147483647 w 680"/>
              <a:gd name="T13" fmla="*/ 0 h 6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80" h="681">
                <a:moveTo>
                  <a:pt x="635" y="0"/>
                </a:moveTo>
                <a:lnTo>
                  <a:pt x="0" y="0"/>
                </a:lnTo>
                <a:lnTo>
                  <a:pt x="0" y="681"/>
                </a:lnTo>
                <a:lnTo>
                  <a:pt x="272" y="681"/>
                </a:lnTo>
                <a:lnTo>
                  <a:pt x="680" y="454"/>
                </a:lnTo>
                <a:lnTo>
                  <a:pt x="680" y="0"/>
                </a:lnTo>
                <a:lnTo>
                  <a:pt x="635" y="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" name="Freeform 36"/>
          <p:cNvSpPr>
            <a:spLocks/>
          </p:cNvSpPr>
          <p:nvPr/>
        </p:nvSpPr>
        <p:spPr bwMode="gray">
          <a:xfrm>
            <a:off x="7524750" y="0"/>
            <a:ext cx="1620838" cy="1230313"/>
          </a:xfrm>
          <a:custGeom>
            <a:avLst/>
            <a:gdLst>
              <a:gd name="T0" fmla="*/ 2147483647 w 1009"/>
              <a:gd name="T1" fmla="*/ 0 h 775"/>
              <a:gd name="T2" fmla="*/ 0 w 1009"/>
              <a:gd name="T3" fmla="*/ 2147483647 h 775"/>
              <a:gd name="T4" fmla="*/ 2147483647 w 1009"/>
              <a:gd name="T5" fmla="*/ 2147483647 h 775"/>
              <a:gd name="T6" fmla="*/ 2147483647 w 1009"/>
              <a:gd name="T7" fmla="*/ 0 h 775"/>
              <a:gd name="T8" fmla="*/ 2147483647 w 1009"/>
              <a:gd name="T9" fmla="*/ 0 h 7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9" h="775">
                <a:moveTo>
                  <a:pt x="34" y="0"/>
                </a:moveTo>
                <a:cubicBezTo>
                  <a:pt x="34" y="115"/>
                  <a:pt x="0" y="255"/>
                  <a:pt x="0" y="255"/>
                </a:cubicBezTo>
                <a:cubicBezTo>
                  <a:pt x="489" y="376"/>
                  <a:pt x="1007" y="775"/>
                  <a:pt x="1007" y="775"/>
                </a:cubicBezTo>
                <a:lnTo>
                  <a:pt x="1009" y="0"/>
                </a:lnTo>
                <a:cubicBezTo>
                  <a:pt x="1009" y="0"/>
                  <a:pt x="521" y="0"/>
                  <a:pt x="34" y="0"/>
                </a:cubicBezTo>
                <a:close/>
              </a:path>
            </a:pathLst>
          </a:custGeom>
          <a:solidFill>
            <a:srgbClr val="E8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4" name="Picture 37" descr="water"/>
          <p:cNvPicPr>
            <a:picLocks noChangeAspect="1" noChangeArrowheads="1"/>
          </p:cNvPicPr>
          <p:nvPr/>
        </p:nvPicPr>
        <p:blipFill>
          <a:blip r:embed="rId6" cstate="print"/>
          <a:srcRect l="22409" t="16374" b="27486"/>
          <a:stretch>
            <a:fillRect/>
          </a:stretch>
        </p:blipFill>
        <p:spPr bwMode="gray">
          <a:xfrm rot="393398">
            <a:off x="2268538" y="584200"/>
            <a:ext cx="26638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 Box 38"/>
          <p:cNvSpPr txBox="1">
            <a:spLocks noChangeArrowheads="1"/>
          </p:cNvSpPr>
          <p:nvPr/>
        </p:nvSpPr>
        <p:spPr bwMode="gray">
          <a:xfrm>
            <a:off x="228600" y="4714875"/>
            <a:ext cx="1303338" cy="4270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ru-RU" sz="2200" smtClean="0">
                <a:latin typeface="Arial Black" pitchFamily="34" charset="0"/>
              </a:rPr>
              <a:t>L/O/G/O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884363"/>
            <a:ext cx="8229600" cy="1470025"/>
          </a:xfrm>
          <a:effectLst/>
          <a:extLst/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084763"/>
            <a:ext cx="6400800" cy="4572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CF35BB0-48A0-46F5-8FFF-825BD9FEBC56}" type="datetime1">
              <a:rPr lang="ru-RU" altLang="ru-RU"/>
              <a:pPr>
                <a:defRPr/>
              </a:pPr>
              <a:t>12.11.2020</a:t>
            </a:fld>
            <a:endParaRPr lang="ru-RU" altLang="ru-RU"/>
          </a:p>
        </p:txBody>
      </p:sp>
      <p:sp>
        <p:nvSpPr>
          <p:cNvPr id="3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ABBE508A-EA51-4933-A8D2-97B4BB8EF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3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400"/>
                            </p:stCondLst>
                            <p:childTnLst>
                              <p:par>
                                <p:cTn id="38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1" grpId="1" animBg="1"/>
      <p:bldP spid="11" grpId="2" animBg="1"/>
      <p:bldP spid="3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FDDD5D9-A258-470E-8873-BBA8BBE5A7E6}" type="datetime1">
              <a:rPr lang="ru-RU" altLang="ru-RU"/>
              <a:pPr>
                <a:defRPr/>
              </a:pPr>
              <a:t>12.11.2020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6C5C3542-4DF0-4874-98EC-0A0540C47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DD9D437-1115-434A-B607-3497361DDEF8}" type="datetime1">
              <a:rPr lang="ru-RU" altLang="ru-RU"/>
              <a:pPr>
                <a:defRPr/>
              </a:pPr>
              <a:t>12.11.2020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FA8F5DFF-A516-44CF-84BE-6835A6344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7769F4E-6671-4F87-BBB5-B341DCF35A06}" type="datetime1">
              <a:rPr lang="ru-RU" altLang="ru-RU"/>
              <a:pPr>
                <a:defRPr/>
              </a:pPr>
              <a:t>12.11.2020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FEBB1AA0-7D5A-490F-9D6C-37F7540DD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D13F67D-6F41-4872-95D7-59F3D8133284}" type="datetime1">
              <a:rPr lang="ru-RU" altLang="ru-RU"/>
              <a:pPr>
                <a:defRPr/>
              </a:pPr>
              <a:t>12.11.2020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5D831A83-5078-4EAC-A5E9-75206FC35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61B74F0-8C2F-444E-B9B6-1C01B2A5BB1B}" type="datetime1">
              <a:rPr lang="ru-RU" altLang="ru-RU"/>
              <a:pPr>
                <a:defRPr/>
              </a:pPr>
              <a:t>12.11.2020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AAA6D8B7-508A-4667-B0D2-0DD7993C1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65C4409-DD29-47A3-B773-A5D6276530BD}" type="datetime1">
              <a:rPr lang="ru-RU" altLang="ru-RU"/>
              <a:pPr>
                <a:defRPr/>
              </a:pPr>
              <a:t>12.11.2020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382B594-CC0F-486D-8069-38A884252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88BA115-640C-404B-8E29-CFAB3FB285F8}" type="datetime1">
              <a:rPr lang="ru-RU" altLang="ru-RU"/>
              <a:pPr>
                <a:defRPr/>
              </a:pPr>
              <a:t>12.11.2020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61BF58A-4E4D-4C08-9E88-8BD85CB10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1E2E082-228D-4927-A0E9-B51CF40BC699}" type="datetime1">
              <a:rPr lang="ru-RU" altLang="ru-RU"/>
              <a:pPr>
                <a:defRPr/>
              </a:pPr>
              <a:t>12.11.2020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8970C3D-5BCE-462C-AD58-7D7CBC035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CF0C8D8-06F2-4E2D-B18A-009CE5C1175E}" type="datetime1">
              <a:rPr lang="ru-RU" altLang="ru-RU"/>
              <a:pPr>
                <a:defRPr/>
              </a:pPr>
              <a:t>12.11.2020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279FCDA1-3D32-4744-BB23-348F9D33C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7"/>
          <p:cNvSpPr>
            <a:spLocks/>
          </p:cNvSpPr>
          <p:nvPr/>
        </p:nvSpPr>
        <p:spPr bwMode="gray">
          <a:xfrm>
            <a:off x="-9525" y="-9525"/>
            <a:ext cx="9156700" cy="6865938"/>
          </a:xfrm>
          <a:custGeom>
            <a:avLst/>
            <a:gdLst>
              <a:gd name="T0" fmla="*/ 2147483647 w 5768"/>
              <a:gd name="T1" fmla="*/ 2147483647 h 4325"/>
              <a:gd name="T2" fmla="*/ 2147483647 w 5768"/>
              <a:gd name="T3" fmla="*/ 2147483647 h 4325"/>
              <a:gd name="T4" fmla="*/ 2147483647 w 5768"/>
              <a:gd name="T5" fmla="*/ 2147483647 h 4325"/>
              <a:gd name="T6" fmla="*/ 2147483647 w 5768"/>
              <a:gd name="T7" fmla="*/ 2147483647 h 4325"/>
              <a:gd name="T8" fmla="*/ 0 w 5768"/>
              <a:gd name="T9" fmla="*/ 0 h 4325"/>
              <a:gd name="T10" fmla="*/ 2147483647 w 5768"/>
              <a:gd name="T11" fmla="*/ 2147483647 h 4325"/>
              <a:gd name="T12" fmla="*/ 2147483647 w 5768"/>
              <a:gd name="T13" fmla="*/ 2147483647 h 43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8" h="4325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cubicBezTo>
                  <a:pt x="5768" y="4325"/>
                  <a:pt x="3549" y="4325"/>
                  <a:pt x="1331" y="4325"/>
                </a:cubicBezTo>
                <a:cubicBezTo>
                  <a:pt x="499" y="3811"/>
                  <a:pt x="0" y="3109"/>
                  <a:pt x="4" y="311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rgbClr val="FFFFFB"/>
              </a:gs>
              <a:gs pos="100000">
                <a:srgbClr val="FDF58D">
                  <a:alpha val="70000"/>
                </a:srgbClr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27" name="Group 11"/>
          <p:cNvGrpSpPr>
            <a:grpSpLocks/>
          </p:cNvGrpSpPr>
          <p:nvPr userDrawn="1"/>
        </p:nvGrpSpPr>
        <p:grpSpPr bwMode="auto">
          <a:xfrm>
            <a:off x="0" y="0"/>
            <a:ext cx="9156700" cy="6875463"/>
            <a:chOff x="0" y="0"/>
            <a:chExt cx="5768" cy="4331"/>
          </a:xfrm>
        </p:grpSpPr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32" y="0"/>
              <a:ext cx="5080" cy="4331"/>
              <a:chOff x="332" y="0"/>
              <a:chExt cx="5080" cy="4331"/>
            </a:xfrm>
          </p:grpSpPr>
          <p:sp>
            <p:nvSpPr>
              <p:cNvPr id="1043" name="Line 13"/>
              <p:cNvSpPr>
                <a:spLocks noChangeShapeType="1"/>
              </p:cNvSpPr>
              <p:nvPr/>
            </p:nvSpPr>
            <p:spPr bwMode="gray">
              <a:xfrm>
                <a:off x="332" y="0"/>
                <a:ext cx="0" cy="3510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Line 14"/>
              <p:cNvSpPr>
                <a:spLocks noChangeShapeType="1"/>
              </p:cNvSpPr>
              <p:nvPr/>
            </p:nvSpPr>
            <p:spPr bwMode="gray">
              <a:xfrm>
                <a:off x="1057" y="0"/>
                <a:ext cx="0" cy="4142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Line 15"/>
              <p:cNvSpPr>
                <a:spLocks noChangeShapeType="1"/>
              </p:cNvSpPr>
              <p:nvPr/>
            </p:nvSpPr>
            <p:spPr bwMode="gray">
              <a:xfrm>
                <a:off x="1783" y="0"/>
                <a:ext cx="0" cy="4322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Line 16"/>
              <p:cNvSpPr>
                <a:spLocks noChangeShapeType="1"/>
              </p:cNvSpPr>
              <p:nvPr/>
            </p:nvSpPr>
            <p:spPr bwMode="gray">
              <a:xfrm>
                <a:off x="2509" y="0"/>
                <a:ext cx="0" cy="4331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Line 17"/>
              <p:cNvSpPr>
                <a:spLocks noChangeShapeType="1"/>
              </p:cNvSpPr>
              <p:nvPr/>
            </p:nvSpPr>
            <p:spPr bwMode="gray">
              <a:xfrm>
                <a:off x="3234" y="245"/>
                <a:ext cx="0" cy="4086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8" name="Line 18"/>
              <p:cNvSpPr>
                <a:spLocks noChangeShapeType="1"/>
              </p:cNvSpPr>
              <p:nvPr/>
            </p:nvSpPr>
            <p:spPr bwMode="gray">
              <a:xfrm>
                <a:off x="3960" y="390"/>
                <a:ext cx="0" cy="3941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Line 19"/>
              <p:cNvSpPr>
                <a:spLocks noChangeShapeType="1"/>
              </p:cNvSpPr>
              <p:nvPr/>
            </p:nvSpPr>
            <p:spPr bwMode="gray">
              <a:xfrm>
                <a:off x="4686" y="487"/>
                <a:ext cx="0" cy="3844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Line 20"/>
              <p:cNvSpPr>
                <a:spLocks noChangeShapeType="1"/>
              </p:cNvSpPr>
              <p:nvPr/>
            </p:nvSpPr>
            <p:spPr bwMode="gray">
              <a:xfrm>
                <a:off x="5412" y="567"/>
                <a:ext cx="0" cy="3764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6" name="Group 21"/>
            <p:cNvGrpSpPr>
              <a:grpSpLocks/>
            </p:cNvGrpSpPr>
            <p:nvPr/>
          </p:nvGrpSpPr>
          <p:grpSpPr bwMode="auto">
            <a:xfrm>
              <a:off x="0" y="264"/>
              <a:ext cx="5768" cy="3538"/>
              <a:chOff x="0" y="264"/>
              <a:chExt cx="5768" cy="3538"/>
            </a:xfrm>
          </p:grpSpPr>
          <p:sp>
            <p:nvSpPr>
              <p:cNvPr id="1037" name="Line 22"/>
              <p:cNvSpPr>
                <a:spLocks noChangeShapeType="1"/>
              </p:cNvSpPr>
              <p:nvPr/>
            </p:nvSpPr>
            <p:spPr bwMode="gray">
              <a:xfrm rot="5400000">
                <a:off x="1635" y="-1371"/>
                <a:ext cx="0" cy="3270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" name="Line 23"/>
              <p:cNvSpPr>
                <a:spLocks noChangeShapeType="1"/>
              </p:cNvSpPr>
              <p:nvPr/>
            </p:nvSpPr>
            <p:spPr bwMode="gray">
              <a:xfrm rot="5400000">
                <a:off x="2884" y="-1913"/>
                <a:ext cx="0" cy="5768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Line 24"/>
              <p:cNvSpPr>
                <a:spLocks noChangeShapeType="1"/>
              </p:cNvSpPr>
              <p:nvPr/>
            </p:nvSpPr>
            <p:spPr bwMode="gray">
              <a:xfrm rot="5400000">
                <a:off x="2884" y="-1205"/>
                <a:ext cx="0" cy="5768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0" name="Line 25"/>
              <p:cNvSpPr>
                <a:spLocks noChangeShapeType="1"/>
              </p:cNvSpPr>
              <p:nvPr/>
            </p:nvSpPr>
            <p:spPr bwMode="gray">
              <a:xfrm rot="5400000">
                <a:off x="2885" y="-497"/>
                <a:ext cx="0" cy="5766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1" name="Line 26"/>
              <p:cNvSpPr>
                <a:spLocks noChangeShapeType="1"/>
              </p:cNvSpPr>
              <p:nvPr/>
            </p:nvSpPr>
            <p:spPr bwMode="gray">
              <a:xfrm rot="5400000">
                <a:off x="2885" y="211"/>
                <a:ext cx="0" cy="5766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Line 27"/>
              <p:cNvSpPr>
                <a:spLocks noChangeShapeType="1"/>
              </p:cNvSpPr>
              <p:nvPr/>
            </p:nvSpPr>
            <p:spPr bwMode="gray">
              <a:xfrm rot="5400000">
                <a:off x="3192" y="1251"/>
                <a:ext cx="0" cy="5102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8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29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30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31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32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33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79388" y="1179513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5"/>
          <p:cNvSpPr>
            <a:spLocks noChangeArrowheads="1"/>
          </p:cNvSpPr>
          <p:nvPr/>
        </p:nvSpPr>
        <p:spPr bwMode="gray">
          <a:xfrm>
            <a:off x="468313" y="1268413"/>
            <a:ext cx="8351837" cy="1584325"/>
          </a:xfrm>
          <a:prstGeom prst="roundRect">
            <a:avLst>
              <a:gd name="adj" fmla="val 11921"/>
            </a:avLst>
          </a:prstGeom>
          <a:solidFill>
            <a:schemeClr val="bg1">
              <a:lumMod val="95000"/>
            </a:schemeClr>
          </a:soli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dirty="0" smtClean="0"/>
              <a:t>ГОСУДАРСТВЕННАЯ ИТОГОВАЯ АТТЕСТАЦИЯ 20</a:t>
            </a:r>
            <a:r>
              <a:rPr lang="en-US" altLang="ru-RU" sz="2400" b="1" dirty="0" smtClean="0"/>
              <a:t>2</a:t>
            </a:r>
            <a:r>
              <a:rPr lang="ru-RU" altLang="ru-RU" sz="2400" b="1" dirty="0" smtClean="0"/>
              <a:t>1: </a:t>
            </a:r>
          </a:p>
          <a:p>
            <a:pPr algn="ctr" eaLnBrk="1" hangingPunct="1">
              <a:defRPr/>
            </a:pPr>
            <a:r>
              <a:rPr lang="ru-RU" altLang="ru-RU" sz="2400" b="1" dirty="0" smtClean="0"/>
              <a:t>ОСОБЕННОСТИ ПОДГОТОВКИ И ПРОВЕДЕНИЯ</a:t>
            </a:r>
          </a:p>
          <a:p>
            <a:pPr algn="ctr" eaLnBrk="1" hangingPunct="1">
              <a:defRPr/>
            </a:pPr>
            <a:endParaRPr lang="ru-RU" altLang="ru-RU" sz="2400" b="1" dirty="0" smtClean="0"/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0" y="115888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/>
              <a:t>Государственное бюджетное общеобразовательное учреждение</a:t>
            </a:r>
          </a:p>
          <a:p>
            <a:pPr algn="ctr"/>
            <a:r>
              <a:rPr lang="ru-RU" altLang="ru-RU" sz="2000"/>
              <a:t>гимназия № 105 Выборгского района Санкт-Петербурга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6372225" y="4221163"/>
            <a:ext cx="2952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1400"/>
          </a:p>
          <a:p>
            <a:pPr algn="r"/>
            <a:endParaRPr lang="ru-RU" altLang="ru-RU" sz="1400"/>
          </a:p>
          <a:p>
            <a:pPr algn="r"/>
            <a:endParaRPr lang="ru-RU" altLang="ru-RU" sz="1400"/>
          </a:p>
          <a:p>
            <a:pPr algn="r"/>
            <a:endParaRPr lang="ru-RU" altLang="ru-RU" sz="1400"/>
          </a:p>
          <a:p>
            <a:pPr algn="r"/>
            <a:endParaRPr lang="ru-RU" altLang="ru-RU" sz="1400"/>
          </a:p>
          <a:p>
            <a:pPr algn="r"/>
            <a:endParaRPr lang="ru-RU" altLang="ru-RU" sz="1400"/>
          </a:p>
          <a:p>
            <a:pPr algn="r"/>
            <a:endParaRPr lang="ru-RU" altLang="ru-RU" sz="1400"/>
          </a:p>
          <a:p>
            <a:r>
              <a:rPr lang="ru-RU" altLang="ru-RU" sz="1400"/>
              <a:t>                                   14.11.2020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350" y="0"/>
            <a:ext cx="9144000" cy="517525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Основные понятия</a:t>
            </a:r>
            <a:endParaRPr lang="en-US" altLang="ru-RU" sz="2400" smtClean="0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ltGray">
          <a:xfrm>
            <a:off x="4564063" y="1276350"/>
            <a:ext cx="4424362" cy="3865563"/>
          </a:xfrm>
          <a:prstGeom prst="roundRect">
            <a:avLst>
              <a:gd name="adj" fmla="val 4134"/>
            </a:avLst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900113" y="1125538"/>
            <a:ext cx="7704137" cy="395128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ru-RU" altLang="ru-RU" sz="2400" b="1" dirty="0"/>
              <a:t>ГИА</a:t>
            </a:r>
            <a:r>
              <a:rPr lang="ru-RU" altLang="ru-RU" sz="2400" dirty="0"/>
              <a:t> – государственная итоговая аттестация</a:t>
            </a:r>
            <a:br>
              <a:rPr lang="ru-RU" altLang="ru-RU" sz="2400" dirty="0"/>
            </a:br>
            <a:endParaRPr lang="ru-RU" altLang="ru-RU" sz="2400" dirty="0"/>
          </a:p>
          <a:p>
            <a:pPr>
              <a:lnSpc>
                <a:spcPct val="95000"/>
              </a:lnSpc>
              <a:defRPr/>
            </a:pPr>
            <a:r>
              <a:rPr lang="ru-RU" altLang="ru-RU" sz="2400" b="1" dirty="0"/>
              <a:t>ОГЭ</a:t>
            </a:r>
            <a:r>
              <a:rPr lang="ru-RU" altLang="ru-RU" sz="2400" dirty="0"/>
              <a:t> – основной государственный экзамен</a:t>
            </a:r>
            <a:br>
              <a:rPr lang="ru-RU" altLang="ru-RU" sz="2400" dirty="0"/>
            </a:br>
            <a:endParaRPr lang="ru-RU" altLang="ru-RU" sz="2400" dirty="0"/>
          </a:p>
          <a:p>
            <a:pPr>
              <a:lnSpc>
                <a:spcPct val="95000"/>
              </a:lnSpc>
              <a:defRPr/>
            </a:pPr>
            <a:r>
              <a:rPr lang="ru-RU" altLang="ru-RU" sz="2400" b="1" dirty="0"/>
              <a:t>ГВЭ</a:t>
            </a:r>
            <a:r>
              <a:rPr lang="ru-RU" altLang="ru-RU" sz="2400" dirty="0"/>
              <a:t> – государственный выпускной экзамен</a:t>
            </a:r>
            <a:br>
              <a:rPr lang="ru-RU" altLang="ru-RU" sz="2400" dirty="0"/>
            </a:br>
            <a:endParaRPr lang="ru-RU" altLang="ru-RU" sz="2400" dirty="0"/>
          </a:p>
          <a:p>
            <a:pPr>
              <a:lnSpc>
                <a:spcPct val="95000"/>
              </a:lnSpc>
              <a:defRPr/>
            </a:pPr>
            <a:r>
              <a:rPr lang="ru-RU" altLang="ru-RU" sz="2400" b="1" dirty="0"/>
              <a:t>ГЭК</a:t>
            </a:r>
            <a:r>
              <a:rPr lang="ru-RU" altLang="ru-RU" sz="2400" dirty="0"/>
              <a:t> – государственная экзаменационная комиссия</a:t>
            </a:r>
          </a:p>
          <a:p>
            <a:pPr>
              <a:lnSpc>
                <a:spcPct val="95000"/>
              </a:lnSpc>
              <a:defRPr/>
            </a:pPr>
            <a:r>
              <a:rPr lang="ru-RU" altLang="ru-RU" sz="2400" dirty="0"/>
              <a:t/>
            </a:r>
            <a:br>
              <a:rPr lang="ru-RU" altLang="ru-RU" sz="2400" dirty="0"/>
            </a:br>
            <a:r>
              <a:rPr lang="ru-RU" altLang="ru-RU" sz="2400" b="1" dirty="0"/>
              <a:t>ППЭ</a:t>
            </a:r>
            <a:r>
              <a:rPr lang="ru-RU" altLang="ru-RU" sz="2400" dirty="0"/>
              <a:t> – пункт проведения экзаменов</a:t>
            </a:r>
            <a:br>
              <a:rPr lang="ru-RU" altLang="ru-RU" sz="2400" dirty="0"/>
            </a:br>
            <a:endParaRPr lang="ru-RU" altLang="ru-RU" sz="2400" dirty="0"/>
          </a:p>
          <a:p>
            <a:pPr>
              <a:lnSpc>
                <a:spcPct val="95000"/>
              </a:lnSpc>
              <a:defRPr/>
            </a:pPr>
            <a:r>
              <a:rPr lang="ru-RU" altLang="ru-RU" sz="2400" b="1" dirty="0" err="1"/>
              <a:t>КИМы</a:t>
            </a:r>
            <a:r>
              <a:rPr lang="ru-RU" altLang="ru-RU" sz="2400" dirty="0"/>
              <a:t> – контрольные измерительные материалы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350" y="0"/>
            <a:ext cx="9144000" cy="517525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Нормативно-правовая база</a:t>
            </a:r>
            <a:endParaRPr lang="en-US" altLang="ru-RU" sz="2400" smtClean="0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ltGray">
          <a:xfrm>
            <a:off x="4564063" y="1276350"/>
            <a:ext cx="4424362" cy="3865563"/>
          </a:xfrm>
          <a:prstGeom prst="roundRect">
            <a:avLst>
              <a:gd name="adj" fmla="val 4134"/>
            </a:avLst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79388" y="908050"/>
            <a:ext cx="8713787" cy="45243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  <a:defRPr/>
            </a:pPr>
            <a:r>
              <a:rPr lang="ru-RU" altLang="ru-RU" sz="2400" dirty="0" smtClean="0"/>
              <a:t>Федеральный закон от 29.12.2012 № 273-ФЗ                     «Об образовании в РФ» (ст.59);</a:t>
            </a:r>
            <a:br>
              <a:rPr lang="ru-RU" altLang="ru-RU" sz="2400" dirty="0" smtClean="0"/>
            </a:b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b="1" dirty="0" smtClean="0"/>
              <a:t>2. П</a:t>
            </a:r>
            <a:r>
              <a:rPr lang="ru-RU" sz="2400" dirty="0" smtClean="0"/>
              <a:t>риказ </a:t>
            </a:r>
            <a:r>
              <a:rPr lang="ru-RU" sz="2400" dirty="0" err="1"/>
              <a:t>Минпросвещения</a:t>
            </a:r>
            <a:r>
              <a:rPr lang="ru-RU" sz="2400" dirty="0"/>
              <a:t> России, </a:t>
            </a:r>
            <a:r>
              <a:rPr lang="ru-RU" sz="2400" dirty="0" err="1"/>
              <a:t>Рособрнадзора</a:t>
            </a:r>
            <a:r>
              <a:rPr lang="ru-RU" sz="2400" dirty="0"/>
              <a:t> № 189/1513 от 07.11.2018 г. «Об утверждении Порядка проведения государственной итоговой аттестации по образовательным программам основного общего образования»</a:t>
            </a: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endParaRPr lang="ru-RU" altLang="ru-RU" sz="2400" dirty="0" smtClean="0"/>
          </a:p>
          <a:p>
            <a:pPr eaLnBrk="1" hangingPunct="1">
              <a:defRPr/>
            </a:pPr>
            <a:r>
              <a:rPr lang="ru-RU" altLang="ru-RU" sz="2400" dirty="0"/>
              <a:t>3</a:t>
            </a:r>
            <a:r>
              <a:rPr lang="ru-RU" altLang="ru-RU" sz="2400" dirty="0" smtClean="0"/>
              <a:t>. Приказы и распоряжения об установлении минимального балла по предмету и продолжительности экзаменов.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350" y="0"/>
            <a:ext cx="9144000" cy="517525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Допуск к государственной итоговой аттестации</a:t>
            </a:r>
            <a:endParaRPr lang="en-US" altLang="ru-RU" sz="2400" smtClean="0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ltGray">
          <a:xfrm>
            <a:off x="4564063" y="1276350"/>
            <a:ext cx="4424362" cy="3865563"/>
          </a:xfrm>
          <a:prstGeom prst="roundRect">
            <a:avLst>
              <a:gd name="adj" fmla="val 4134"/>
            </a:avLst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5364" name="Text Box 15"/>
          <p:cNvSpPr txBox="1">
            <a:spLocks noChangeArrowheads="1"/>
          </p:cNvSpPr>
          <p:nvPr/>
        </p:nvSpPr>
        <p:spPr bwMode="white">
          <a:xfrm>
            <a:off x="323850" y="1700213"/>
            <a:ext cx="378301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2800" b="1">
                <a:solidFill>
                  <a:schemeClr val="bg1"/>
                </a:solidFill>
              </a:rPr>
              <a:t> </a:t>
            </a:r>
            <a:r>
              <a:rPr lang="ru-RU" altLang="ru-RU" sz="2800" b="1"/>
              <a:t>9 класс</a:t>
            </a:r>
            <a:endParaRPr lang="en-US" altLang="ru-RU" sz="2800" b="1"/>
          </a:p>
        </p:txBody>
      </p:sp>
      <p:sp>
        <p:nvSpPr>
          <p:cNvPr id="15365" name="TextBox 47"/>
          <p:cNvSpPr txBox="1">
            <a:spLocks noChangeArrowheads="1"/>
          </p:cNvSpPr>
          <p:nvPr/>
        </p:nvSpPr>
        <p:spPr bwMode="auto">
          <a:xfrm>
            <a:off x="179388" y="2492375"/>
            <a:ext cx="756126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altLang="ru-RU"/>
              <a:t>К ГИА допускаются обучающиеся, не имеющие академической задолженности и в полном объеме выполнившие учебный план или индивидуальный учебный план (имеющие годовые отметки по всем учебным предметам учебного плана за IX класс не ниже удовлетворительных)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altLang="ru-RU" b="1"/>
              <a:t>НОВОВВЕДЕНИЕ: отсутствие задолженности по итоговому собеседованию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250825" y="620713"/>
            <a:ext cx="8569325" cy="11525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/>
          <a:lstStyle/>
          <a:p>
            <a:pPr algn="ctr">
              <a:defRPr/>
            </a:pPr>
            <a:r>
              <a:rPr lang="ru-RU" altLang="ru-RU" b="1" i="1" u="sng" dirty="0"/>
              <a:t>ГИА</a:t>
            </a:r>
            <a:r>
              <a:rPr lang="ru-RU" altLang="ru-RU" b="1" i="1" dirty="0"/>
              <a:t>, завершающая освоение имеющих государственную аккредитацию основных образовательных программ </a:t>
            </a:r>
            <a:r>
              <a:rPr lang="ru-RU" altLang="ru-RU" b="1" i="1" dirty="0"/>
              <a:t>основного </a:t>
            </a:r>
            <a:r>
              <a:rPr lang="ru-RU" altLang="ru-RU" b="1" i="1" dirty="0"/>
              <a:t>общего образования, </a:t>
            </a:r>
            <a:r>
              <a:rPr lang="ru-RU" altLang="ru-RU" b="1" i="1" u="sng" dirty="0"/>
              <a:t>является обязательной</a:t>
            </a:r>
            <a:r>
              <a:rPr lang="ru-RU" altLang="ru-RU" b="1" i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350" y="0"/>
            <a:ext cx="9144000" cy="517525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Итоговое собеседование</a:t>
            </a:r>
            <a:endParaRPr lang="en-US" altLang="ru-RU" sz="2400" smtClean="0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ltGray">
          <a:xfrm>
            <a:off x="4564063" y="1276350"/>
            <a:ext cx="4424362" cy="3865563"/>
          </a:xfrm>
          <a:prstGeom prst="roundRect">
            <a:avLst>
              <a:gd name="adj" fmla="val 4134"/>
            </a:avLst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pic>
        <p:nvPicPr>
          <p:cNvPr id="16388" name="Picture 8" descr="Новый рисунок (5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813"/>
            <a:ext cx="9144000" cy="636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350" y="0"/>
            <a:ext cx="9144000" cy="517525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Итоговое собеседование</a:t>
            </a:r>
            <a:endParaRPr lang="en-US" altLang="ru-RU" sz="2400" smtClean="0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ltGray">
          <a:xfrm>
            <a:off x="4564063" y="1276350"/>
            <a:ext cx="4424362" cy="3865563"/>
          </a:xfrm>
          <a:prstGeom prst="roundRect">
            <a:avLst>
              <a:gd name="adj" fmla="val 4134"/>
            </a:avLst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pic>
        <p:nvPicPr>
          <p:cNvPr id="17412" name="Picture 5" descr="Новый рисунок (6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0"/>
            <a:ext cx="6264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" y="0"/>
            <a:ext cx="9144000" cy="517525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Особенности государственной итоговой аттестации - 20</a:t>
            </a:r>
            <a:r>
              <a:rPr lang="en-US" altLang="ru-RU" sz="2400" smtClean="0"/>
              <a:t>2</a:t>
            </a:r>
            <a:r>
              <a:rPr lang="ru-RU" altLang="ru-RU" sz="2400" smtClean="0"/>
              <a:t>1</a:t>
            </a:r>
            <a:endParaRPr lang="en-US" altLang="ru-RU" sz="2400" smtClean="0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ltGray">
          <a:xfrm>
            <a:off x="4564063" y="1276350"/>
            <a:ext cx="4424362" cy="3865563"/>
          </a:xfrm>
          <a:prstGeom prst="roundRect">
            <a:avLst>
              <a:gd name="adj" fmla="val 4134"/>
            </a:avLst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8436" name="Text Box 15"/>
          <p:cNvSpPr txBox="1">
            <a:spLocks noChangeArrowheads="1"/>
          </p:cNvSpPr>
          <p:nvPr/>
        </p:nvSpPr>
        <p:spPr bwMode="white">
          <a:xfrm>
            <a:off x="323850" y="692150"/>
            <a:ext cx="37830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2800" b="1">
                <a:solidFill>
                  <a:schemeClr val="bg1"/>
                </a:solidFill>
              </a:rPr>
              <a:t> </a:t>
            </a:r>
            <a:r>
              <a:rPr lang="ru-RU" altLang="ru-RU" sz="2800" b="1"/>
              <a:t>9 класс</a:t>
            </a:r>
            <a:endParaRPr lang="en-US" altLang="ru-RU" sz="2800" b="1"/>
          </a:p>
        </p:txBody>
      </p:sp>
      <p:sp>
        <p:nvSpPr>
          <p:cNvPr id="48" name="TextBox 47"/>
          <p:cNvSpPr txBox="1"/>
          <p:nvPr/>
        </p:nvSpPr>
        <p:spPr>
          <a:xfrm>
            <a:off x="179388" y="1196975"/>
            <a:ext cx="7416800" cy="677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  <a:defRPr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Срок подачи заявлений на участие в ГИА определён до </a:t>
            </a:r>
          </a:p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 марта </a:t>
            </a:r>
            <a:r>
              <a:rPr lang="ru-RU" u="sng" dirty="0">
                <a:ea typeface="Calibri" panose="020F0502020204030204" pitchFamily="34" charset="0"/>
                <a:cs typeface="Times New Roman" panose="02020603050405020304" pitchFamily="18" charset="0"/>
              </a:rPr>
              <a:t>для всех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категорий участников</a:t>
            </a:r>
            <a:endParaRPr lang="ru-RU" dirty="0">
              <a:cs typeface="+mn-cs"/>
            </a:endParaRPr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179388" y="2276475"/>
            <a:ext cx="76327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altLang="ru-RU"/>
              <a:t>Кол-во  обязательных предметов для сдачи ГИА – </a:t>
            </a:r>
            <a:r>
              <a:rPr lang="ru-RU" altLang="ru-RU" sz="2400" b="1">
                <a:solidFill>
                  <a:srgbClr val="C00000"/>
                </a:solidFill>
              </a:rPr>
              <a:t>4</a:t>
            </a:r>
            <a:r>
              <a:rPr lang="ru-RU" altLang="ru-RU"/>
              <a:t>: русский язык, математика,  2 предмета по выбору (литература, иностранный язык, информатика, история, обществознание, география, физика, химия, биология)</a:t>
            </a:r>
          </a:p>
        </p:txBody>
      </p:sp>
      <p:sp>
        <p:nvSpPr>
          <p:cNvPr id="18439" name="TextBox 11"/>
          <p:cNvSpPr txBox="1">
            <a:spLocks noChangeArrowheads="1"/>
          </p:cNvSpPr>
          <p:nvPr/>
        </p:nvSpPr>
        <p:spPr bwMode="auto">
          <a:xfrm>
            <a:off x="323850" y="5805488"/>
            <a:ext cx="84613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ru-RU" altLang="ru-RU" u="sng"/>
              <a:t>Места для личных вещей </a:t>
            </a:r>
            <a:r>
              <a:rPr lang="ru-RU" altLang="ru-RU"/>
              <a:t>участников ГИА организуются </a:t>
            </a:r>
            <a:r>
              <a:rPr lang="ru-RU" altLang="ru-RU" b="1"/>
              <a:t>до входа в ППЭ;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ru-RU" altLang="ru-RU"/>
              <a:t>Для участников с ОВЗ создаются особые условия,</a:t>
            </a:r>
            <a:r>
              <a:rPr lang="ru-RU" altLang="ru-RU" b="1"/>
              <a:t> в соответствии с рекомендациями ПМПК</a:t>
            </a:r>
          </a:p>
        </p:txBody>
      </p:sp>
      <p:sp>
        <p:nvSpPr>
          <p:cNvPr id="18440" name="TextBox 6"/>
          <p:cNvSpPr txBox="1">
            <a:spLocks noChangeArrowheads="1"/>
          </p:cNvSpPr>
          <p:nvPr/>
        </p:nvSpPr>
        <p:spPr bwMode="auto">
          <a:xfrm>
            <a:off x="179388" y="4005263"/>
            <a:ext cx="77771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altLang="ru-RU"/>
              <a:t>Кол-во  обязательных предметов для сдачи ГИА </a:t>
            </a:r>
            <a:r>
              <a:rPr lang="ru-RU" altLang="ru-RU" b="1"/>
              <a:t>для лиц с ОВЗ</a:t>
            </a:r>
            <a:r>
              <a:rPr lang="ru-RU" altLang="ru-RU"/>
              <a:t> – </a:t>
            </a:r>
            <a:r>
              <a:rPr lang="ru-RU" altLang="ru-RU" sz="2400" b="1">
                <a:solidFill>
                  <a:srgbClr val="C00000"/>
                </a:solidFill>
              </a:rPr>
              <a:t>2 </a:t>
            </a:r>
            <a:r>
              <a:rPr lang="ru-RU" altLang="ru-RU"/>
              <a:t> (русский язык и математика). Другие предметы сдаются по желанию.</a:t>
            </a:r>
          </a:p>
        </p:txBody>
      </p:sp>
      <p:sp>
        <p:nvSpPr>
          <p:cNvPr id="18441" name="TextBox 6"/>
          <p:cNvSpPr txBox="1">
            <a:spLocks noChangeArrowheads="1"/>
          </p:cNvSpPr>
          <p:nvPr/>
        </p:nvSpPr>
        <p:spPr bwMode="auto">
          <a:xfrm>
            <a:off x="250825" y="5229225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endParaRPr lang="ru-RU" altLang="ru-RU" b="1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None/>
            </a:pPr>
            <a:r>
              <a:rPr lang="ru-RU" altLang="ru-RU" b="1">
                <a:solidFill>
                  <a:schemeClr val="tx2"/>
                </a:solidFill>
              </a:rPr>
              <a:t>УСТНЫЙ ЭКЗАМЕН ПО РУССКОМУ ЯЗЫКУ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350" y="0"/>
            <a:ext cx="9144000" cy="517525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Особенности государственной итоговой аттестации - 2021</a:t>
            </a:r>
            <a:endParaRPr lang="en-US" altLang="ru-RU" sz="2400" smtClean="0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ltGray">
          <a:xfrm>
            <a:off x="4564063" y="1276350"/>
            <a:ext cx="4424362" cy="3865563"/>
          </a:xfrm>
          <a:prstGeom prst="roundRect">
            <a:avLst>
              <a:gd name="adj" fmla="val 4134"/>
            </a:avLst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9460" name="TextBox 1"/>
          <p:cNvSpPr txBox="1">
            <a:spLocks noChangeArrowheads="1"/>
          </p:cNvSpPr>
          <p:nvPr/>
        </p:nvSpPr>
        <p:spPr bwMode="auto">
          <a:xfrm>
            <a:off x="571500" y="500063"/>
            <a:ext cx="7993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u="sng"/>
              <a:t>Повторное прохождение ГИА выпускниками </a:t>
            </a:r>
            <a:r>
              <a:rPr lang="ru-RU" altLang="ru-RU" b="1" u="sng"/>
              <a:t>9 классов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5275" y="846138"/>
            <a:ext cx="8453438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Повторно к сдаче ГИА </a:t>
            </a:r>
            <a:r>
              <a:rPr lang="ru-RU" b="1" dirty="0"/>
              <a:t>по решению ГЭК </a:t>
            </a:r>
            <a:r>
              <a:rPr lang="ru-RU" dirty="0"/>
              <a:t>допускаются обучающиеся:</a:t>
            </a:r>
          </a:p>
          <a:p>
            <a:pPr>
              <a:defRPr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C00000"/>
                </a:solidFill>
              </a:rPr>
              <a:t>получившие на ГИА неудовлетворительные результаты по </a:t>
            </a:r>
            <a:r>
              <a:rPr lang="ru-RU" b="1" dirty="0">
                <a:solidFill>
                  <a:srgbClr val="C00000"/>
                </a:solidFill>
              </a:rPr>
              <a:t>двум</a:t>
            </a:r>
            <a:r>
              <a:rPr lang="ru-RU" dirty="0">
                <a:solidFill>
                  <a:srgbClr val="C00000"/>
                </a:solidFill>
              </a:rPr>
              <a:t> учебным предметам;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не явившиеся на экзамены по уважительным причинам (болезнь или иные обстоятельства, подтвержденные документально);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не завершившие выполнение экзаменационной работы по уважительным причинам (болезнь или иные обстоятельства, подтвержденные документально);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апелляция которых о нарушении установленного порядка проведения ГИА конфликтной комиссией была удовлетворена;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результаты которых были аннулированы ГЭК в случае выявления фактов нарушений установленного порядка проведения ГИА</a:t>
            </a:r>
          </a:p>
        </p:txBody>
      </p:sp>
      <p:sp>
        <p:nvSpPr>
          <p:cNvPr id="19462" name="TextBox 3"/>
          <p:cNvSpPr txBox="1">
            <a:spLocks noChangeArrowheads="1"/>
          </p:cNvSpPr>
          <p:nvPr/>
        </p:nvSpPr>
        <p:spPr bwMode="auto">
          <a:xfrm>
            <a:off x="265113" y="5141913"/>
            <a:ext cx="85979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400"/>
              <a:t>Обучающимся, не прошедшим ГИА или получившим на ГИА неудовлетворительные результаты </a:t>
            </a:r>
            <a:r>
              <a:rPr lang="ru-RU" altLang="ru-RU" sz="1400">
                <a:solidFill>
                  <a:srgbClr val="C00000"/>
                </a:solidFill>
              </a:rPr>
              <a:t>более чем по двум учебным предметам</a:t>
            </a:r>
            <a:r>
              <a:rPr lang="ru-RU" altLang="ru-RU" sz="1400"/>
              <a:t>, либо </a:t>
            </a:r>
            <a:r>
              <a:rPr lang="ru-RU" altLang="ru-RU" sz="1400">
                <a:solidFill>
                  <a:srgbClr val="C00000"/>
                </a:solidFill>
              </a:rPr>
              <a:t>получившим повторно неудовлетворительный результат по одному из этих предметов на ГИА в дополнительные сроки </a:t>
            </a:r>
            <a:r>
              <a:rPr lang="ru-RU" altLang="ru-RU" sz="1400"/>
              <a:t>(резервные дни), предоставляется право пройти ГИА по соответствующим учебным предметам </a:t>
            </a:r>
            <a:r>
              <a:rPr lang="ru-RU" altLang="ru-RU" sz="1400" b="1">
                <a:solidFill>
                  <a:srgbClr val="C00000"/>
                </a:solidFill>
              </a:rPr>
              <a:t>не ранее 1 сентября текущего года.</a:t>
            </a:r>
            <a:endParaRPr lang="ru-RU" alt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77TGp_fruit_light_ani">
  <a:themeElements>
    <a:clrScheme name="Default Design 1">
      <a:dk1>
        <a:srgbClr val="000000"/>
      </a:dk1>
      <a:lt1>
        <a:srgbClr val="FFFFFF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FFFFF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FFFFF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6666"/>
        </a:dk2>
        <a:lt2>
          <a:srgbClr val="808080"/>
        </a:lt2>
        <a:accent1>
          <a:srgbClr val="F8A230"/>
        </a:accent1>
        <a:accent2>
          <a:srgbClr val="5CACE2"/>
        </a:accent2>
        <a:accent3>
          <a:srgbClr val="FFFFFF"/>
        </a:accent3>
        <a:accent4>
          <a:srgbClr val="000000"/>
        </a:accent4>
        <a:accent5>
          <a:srgbClr val="FBCEAD"/>
        </a:accent5>
        <a:accent6>
          <a:srgbClr val="539BCD"/>
        </a:accent6>
        <a:hlink>
          <a:srgbClr val="E569A7"/>
        </a:hlink>
        <a:folHlink>
          <a:srgbClr val="95D8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8EEA3A"/>
        </a:accent1>
        <a:accent2>
          <a:srgbClr val="F97B90"/>
        </a:accent2>
        <a:accent3>
          <a:srgbClr val="FFFFFF"/>
        </a:accent3>
        <a:accent4>
          <a:srgbClr val="000000"/>
        </a:accent4>
        <a:accent5>
          <a:srgbClr val="C6F3AE"/>
        </a:accent5>
        <a:accent6>
          <a:srgbClr val="E26F82"/>
        </a:accent6>
        <a:hlink>
          <a:srgbClr val="5DC2F5"/>
        </a:hlink>
        <a:folHlink>
          <a:srgbClr val="FFA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577TGp_fruit_light_ani</Template>
  <TotalTime>1261</TotalTime>
  <Words>390</Words>
  <Application>Microsoft Office PowerPoint</Application>
  <PresentationFormat>Экран (4:3)</PresentationFormat>
  <Paragraphs>61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Wingdings</vt:lpstr>
      <vt:lpstr>Calibri</vt:lpstr>
      <vt:lpstr>Times New Roman</vt:lpstr>
      <vt:lpstr>577TGp_fruit_light_ani</vt:lpstr>
      <vt:lpstr>Слайд 1</vt:lpstr>
      <vt:lpstr>Основные понятия</vt:lpstr>
      <vt:lpstr>Нормативно-правовая база</vt:lpstr>
      <vt:lpstr>Допуск к государственной итоговой аттестации</vt:lpstr>
      <vt:lpstr>Итоговое собеседование</vt:lpstr>
      <vt:lpstr>Итоговое собеседование</vt:lpstr>
      <vt:lpstr>Особенности государственной итоговой аттестации - 2021</vt:lpstr>
      <vt:lpstr>Особенности государственной итоговой аттестации - 2021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Елена</cp:lastModifiedBy>
  <cp:revision>115</cp:revision>
  <cp:lastPrinted>2017-01-24T14:53:29Z</cp:lastPrinted>
  <dcterms:created xsi:type="dcterms:W3CDTF">2016-01-21T14:38:06Z</dcterms:created>
  <dcterms:modified xsi:type="dcterms:W3CDTF">2020-11-12T16:12:49Z</dcterms:modified>
</cp:coreProperties>
</file>